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0" r:id="rId8"/>
    <p:sldId id="261" r:id="rId9"/>
    <p:sldId id="262" r:id="rId10"/>
    <p:sldId id="270" r:id="rId11"/>
    <p:sldId id="259" r:id="rId12"/>
    <p:sldId id="269" r:id="rId13"/>
    <p:sldId id="263" r:id="rId14"/>
    <p:sldId id="267" r:id="rId15"/>
    <p:sldId id="271" r:id="rId16"/>
    <p:sldId id="268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676E81A-7D4E-EA8A-AEF9-127E0C3D8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47BC6718-D72B-956E-E33C-D23143B40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DE64D56-1697-784F-C390-3E12648E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C9937BF-3E21-8DE1-3BB5-674CE5DB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80A43E27-6E39-CE27-B875-AA7A9424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F67E07-13F4-2EC1-64B6-01B14890CA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1DC9124-9DC1-6AF7-F50F-621DF1EBDF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85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	                  </a:t>
            </a:r>
            <a:endParaRPr kumimoji="0" lang="ro-RO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8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0FD4DE3-19BA-8544-E31F-A81F233B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5564A5B3-9174-9552-5BD1-2EC79D853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350BD4A-3F74-643E-09A6-70086932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372DB96-5451-9A29-177D-8DE7FC80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909E147F-2EE6-D053-D0FD-3B9274AA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8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1B9A7438-BCD3-A140-D1B6-D5A50D6E0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84624F38-EED6-AF71-2ABB-31F2A01E0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E669DAD8-33B0-7371-DDC8-DA8C746C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B2E4A11B-FB39-A2CC-96A5-22D37CD55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10BABEB-1E7E-8929-A2C2-59CDEDE7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6093E38-3638-6D9D-E8AF-A7220E206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6B90FE61-F0F7-B9FF-948D-29DB5066F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FB98E98B-935E-D42B-9B55-C3524583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C0E32FD-67AE-8AC3-8E63-415320EB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FF7C45E4-0168-E0E3-575E-29EF88ED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D384339-8ECC-2F00-FB4F-4D876773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DFC10CA0-9BF0-EDE8-D8EA-F39FFB344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29304C9-57F9-2E36-E1A5-68B25482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CC5FAAB1-8E8C-E084-51A7-2DD69F711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3C8418B-BC60-BC8A-1803-788D6396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EBFB53C-2979-29B2-2B13-6BE411A8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09E2077-140A-B48A-C0BF-DD04CEAAE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447A4270-16DC-FB80-883A-D97AB8FFB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722E388B-1BDE-109B-F470-76AD7DFC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E14984F-45F3-2F96-F45F-ACCD8F78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1E306147-8610-5BEE-C1B1-C7E3375A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EA48CC4-C325-DA80-40E9-83F69FC7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1851AA99-91E0-507E-7DD5-481DFFB3D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C4236A24-331A-DF2A-1C6E-1DDD811E8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0026E755-5942-6D54-5940-DF273F11C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F190B6EB-E36D-40A1-4AA2-63D4140DE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51330F08-699F-EBE0-B5E7-808DA8EB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D2EF543C-1047-ECC2-DBDF-48058008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5F326BD3-0FCF-D056-9BAB-C56046C8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1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C13ED41-2BFC-E151-C48E-7A6A9E9F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71F6E1BE-9F94-5AA9-A212-9B3145E5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593C2B93-D107-50B8-1E4E-DBF0EF6A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B148452A-4F01-0AC1-2320-5659E6AF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9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A39591A4-0451-1E61-6CE6-49154B03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C1E46E88-26A3-135B-9502-B9445508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84C62770-2AC6-1A99-7634-FAF188C1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1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E777D61-5CDA-ABB4-778D-DC11C765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22E0C379-D3AE-4559-0E97-667C05F9D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EFACA177-8E75-E815-7F77-FF4EF37A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B73974CE-DD96-DFDE-5221-9C4F6786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7BFB064F-2742-3130-77CD-057ABCED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DE2AA3C3-086B-FA58-6878-51E7DFCF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9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4FE9F35-D2A5-7A58-5ABC-41223BF5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0E886071-1C84-3D8B-BA8D-4F703343D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3A6714F2-B234-58BE-8374-1BF629970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E0B3B690-11E4-536E-F9A3-A29C9E02E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7EB15A07-479C-69AF-D5DA-3CE3F47CE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E6E7303A-CF55-77AA-48AD-8A4D862C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1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274C0ACA-3F1A-6261-6F13-2D6DA701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52" y="934390"/>
            <a:ext cx="10515600" cy="59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C51758F9-69E6-B577-486E-A2845DAC7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863" y="1598222"/>
            <a:ext cx="10515600" cy="307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dirty="0"/>
              <a:t>Faceţi clic pentru a edita Master stiluri text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  <a:endParaRPr lang="en-US" dirty="0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0DB09D6-866C-6F6F-6A42-C38D2B9F2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D0AF9-CE2D-4C7E-A1BA-FD2274DD07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4D9A128-ED08-6EC0-38FD-8C67A7CC6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454EBCD-091E-6EE4-761A-B0CCE1D4B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6A19EE-7A4D-F487-ECF1-88314B72E7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1" y="140097"/>
            <a:ext cx="504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4" descr="O imagine care conține Grafică, design grafic, siluetă, proiectare&#10;&#10;Descriere generată automat">
            <a:extLst>
              <a:ext uri="{FF2B5EF4-FFF2-40B4-BE49-F238E27FC236}">
                <a16:creationId xmlns:a16="http://schemas.microsoft.com/office/drawing/2014/main" id="{A9C73399-41A2-270B-50D0-8603F214FE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20" y="85876"/>
            <a:ext cx="5143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39586AE-8C27-20F3-833C-FA67B955A3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31F66AB-D1C9-7067-103F-E921F09FBE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3620"/>
            <a:ext cx="543610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	                  </a:t>
            </a:r>
            <a:endParaRPr kumimoji="0" lang="ro-R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579CD83-4B2B-654C-1BC0-005CA9591A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147" y="541218"/>
            <a:ext cx="97722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Ministerul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Sănătății</a:t>
            </a:r>
            <a:r>
              <a:rPr kumimoji="0" lang="ro-RO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o-RO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Institutul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Național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Sănătate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Publică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kumimoji="0" lang="fr-FR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EEEBD94-540E-FD1D-491F-409F1139C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13" y="8122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o-RO" b="1" dirty="0">
                <a:solidFill>
                  <a:srgbClr val="323E4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“Farfuria colorată, sănătoasă și bogată”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BBD789A8-EB2D-3394-849B-3FC56219E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7607" y="2521460"/>
            <a:ext cx="6754484" cy="3715438"/>
          </a:xfrm>
        </p:spPr>
        <p:txBody>
          <a:bodyPr>
            <a:normAutofit/>
          </a:bodyPr>
          <a:lstStyle/>
          <a:p>
            <a:r>
              <a:rPr lang="ro-RO" sz="3600" b="1" dirty="0">
                <a:solidFill>
                  <a:schemeClr val="accent6">
                    <a:lumMod val="75000"/>
                  </a:schemeClr>
                </a:solidFill>
              </a:rPr>
              <a:t>FARFURIA SĂNĂTOASĂ  trebuie să conțină: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ro-RO" sz="2800" dirty="0"/>
              <a:t> JUMĂTATE FRUCTE ȘI LEGUME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ro-RO" sz="2800" dirty="0"/>
              <a:t>UN SFERT CARNE, PEȘTE, OUĂ, BRÂNZĂ,  LEGUMINOASE (mazăre, fasole, linte etc)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ro-RO" sz="2800" dirty="0"/>
              <a:t> UN SFERT CEREALE ȘI PASTE INTEGRALE, CARTOFI</a:t>
            </a:r>
          </a:p>
          <a:p>
            <a:endParaRPr lang="en-US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FA0CF66D-C32D-2F67-A9DF-BCAD6C653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6" y="2157532"/>
            <a:ext cx="4040255" cy="3888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153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83" y="1102009"/>
            <a:ext cx="3136510" cy="590762"/>
          </a:xfrm>
        </p:spPr>
        <p:txBody>
          <a:bodyPr>
            <a:normAutofit fontScale="90000"/>
          </a:bodyPr>
          <a:lstStyle/>
          <a:p>
            <a:pPr algn="ctr"/>
            <a:r>
              <a:rPr lang="ro-RO" dirty="0"/>
              <a:t>GRĂSIMI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663" y="1397390"/>
            <a:ext cx="5989608" cy="4351338"/>
          </a:xfrm>
        </p:spPr>
        <p:txBody>
          <a:bodyPr>
            <a:normAutofit lnSpcReduction="10000"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US" sz="1800" b="0" i="0" u="none" strike="noStrike" baseline="0" dirty="0">
              <a:latin typeface="Tahoma" panose="020B0604030504040204" pitchFamily="34" charset="0"/>
            </a:endParaRPr>
          </a:p>
          <a:p>
            <a:pPr marL="0" indent="0">
              <a:buNone/>
            </a:pPr>
            <a:b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i="0" u="none" strike="noStrike" baseline="0" dirty="0" err="1"/>
              <a:t>Consum</a:t>
            </a:r>
            <a:r>
              <a:rPr lang="ro-RO" i="0" u="none" strike="noStrike" baseline="0" dirty="0"/>
              <a:t>ă</a:t>
            </a:r>
            <a:r>
              <a:rPr lang="en-US" i="0" u="none" strike="noStrike" baseline="0" dirty="0"/>
              <a:t> </a:t>
            </a:r>
            <a:r>
              <a:rPr lang="en-US" b="1" i="0" u="none" strike="noStrike" baseline="0" dirty="0" err="1">
                <a:solidFill>
                  <a:schemeClr val="accent4">
                    <a:lumMod val="75000"/>
                  </a:schemeClr>
                </a:solidFill>
              </a:rPr>
              <a:t>grăsimi</a:t>
            </a:r>
            <a:r>
              <a:rPr lang="en-US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i="0" u="none" strike="noStrike" baseline="0" dirty="0" err="1">
                <a:solidFill>
                  <a:schemeClr val="accent4">
                    <a:lumMod val="75000"/>
                  </a:schemeClr>
                </a:solidFill>
              </a:rPr>
              <a:t>bune</a:t>
            </a:r>
            <a:r>
              <a:rPr lang="en-US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/>
              <a:t>pentru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 err="1"/>
              <a:t>sănătate</a:t>
            </a:r>
            <a:r>
              <a:rPr lang="ro-RO" dirty="0"/>
              <a:t>:</a:t>
            </a:r>
            <a:endParaRPr lang="en-US" dirty="0"/>
          </a:p>
          <a:p>
            <a:r>
              <a:rPr lang="it-IT" i="0" u="none" strike="noStrike" baseline="0" dirty="0"/>
              <a:t>Uleiurile conțin vitamine și grăsimi</a:t>
            </a:r>
            <a:r>
              <a:rPr lang="ro-RO" i="0" u="none" strike="noStrike" baseline="0" dirty="0"/>
              <a:t> necesare creșterii </a:t>
            </a:r>
            <a:r>
              <a:rPr lang="ro-RO" dirty="0"/>
              <a:t>și funcționării </a:t>
            </a:r>
            <a:r>
              <a:rPr lang="ro-RO" i="0" u="none" strike="noStrike" baseline="0" dirty="0"/>
              <a:t>organismului</a:t>
            </a:r>
            <a:r>
              <a:rPr lang="it-IT" i="0" u="none" strike="noStrike" baseline="0" dirty="0"/>
              <a:t> </a:t>
            </a:r>
            <a:endParaRPr lang="ro-RO" i="0" u="none" strike="noStrike" baseline="0" dirty="0"/>
          </a:p>
          <a:p>
            <a:endParaRPr lang="en-US" i="0" u="none" strike="noStrike" baseline="0" dirty="0"/>
          </a:p>
          <a:p>
            <a:r>
              <a:rPr lang="en-US" i="0" u="none" strike="noStrike" baseline="0" dirty="0" err="1"/>
              <a:t>Grăsimi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 err="1"/>
              <a:t>bune</a:t>
            </a:r>
            <a:r>
              <a:rPr lang="en-US" i="0" u="none" strike="noStrike" baseline="0" dirty="0"/>
              <a:t> sunt </a:t>
            </a:r>
            <a:r>
              <a:rPr lang="en-US" i="0" u="none" strike="noStrike" baseline="0" dirty="0" err="1"/>
              <a:t>și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 err="1"/>
              <a:t>în</a:t>
            </a:r>
            <a:r>
              <a:rPr lang="en-US" i="0" u="none" strike="noStrike" baseline="0" dirty="0"/>
              <a:t> NUCI, PEȘTE gras</a:t>
            </a:r>
            <a:r>
              <a:rPr lang="ro-RO" i="0" u="none" strike="noStrike" baseline="0" dirty="0"/>
              <a:t> (somon, macrou, hering)</a:t>
            </a:r>
            <a:r>
              <a:rPr lang="en-US" i="0" u="none" strike="noStrike" baseline="0" dirty="0"/>
              <a:t>, AVOCADO </a:t>
            </a:r>
          </a:p>
          <a:p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448A0A38-4C7A-1151-751E-965B78EE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5" y="1880558"/>
            <a:ext cx="51068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F2A4D40-DB5A-01E9-E1B5-30E6C357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53530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b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br>
              <a:rPr lang="en-US" sz="1800" b="0" i="0" u="none" strike="noStrike" baseline="0" dirty="0">
                <a:latin typeface="Tahoma" panose="020B0604030504040204" pitchFamily="34" charset="0"/>
              </a:rPr>
            </a:br>
            <a:r>
              <a:rPr lang="en-US" sz="4900" i="0" u="none" strike="noStrike" baseline="0" dirty="0"/>
              <a:t>EVIT</a:t>
            </a:r>
            <a:r>
              <a:rPr lang="ro-RO" sz="4900" i="0" u="none" strike="noStrike" baseline="0" dirty="0"/>
              <a:t>Ă</a:t>
            </a:r>
            <a:r>
              <a:rPr lang="en-US" sz="4900" i="0" u="none" strike="noStrike" baseline="0" dirty="0"/>
              <a:t> GRĂSIMILE "</a:t>
            </a:r>
            <a:r>
              <a:rPr lang="en-US" sz="4900" b="1" i="0" u="none" strike="noStrike" baseline="0" dirty="0"/>
              <a:t>ASCUNSE</a:t>
            </a:r>
            <a:r>
              <a:rPr lang="en-US" sz="4900" i="0" u="none" strike="noStrike" baseline="0" dirty="0"/>
              <a:t>" </a:t>
            </a:r>
            <a:r>
              <a:rPr lang="ro-RO" sz="4900" i="0" u="none" strike="noStrike" baseline="0" dirty="0"/>
              <a:t>Î</a:t>
            </a:r>
            <a:r>
              <a:rPr lang="en-US" sz="4900" i="0" u="none" strike="noStrike" baseline="0" dirty="0"/>
              <a:t>N MEZELURI, DULCIURI, FAST FOOD ȘI SEMIPREPARATE. </a:t>
            </a: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EE39CC65-00CA-4F7F-0D02-5B2EC422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65" y="1885215"/>
            <a:ext cx="7668883" cy="430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i="0" u="none" strike="noStrike" baseline="0" dirty="0"/>
              <a:t>EVIT</a:t>
            </a:r>
            <a:r>
              <a:rPr lang="ro-RO" i="0" u="none" strike="noStrike" baseline="0" dirty="0"/>
              <a:t>Ă</a:t>
            </a:r>
            <a:r>
              <a:rPr lang="ro-RO" dirty="0"/>
              <a:t> ZAHĂRUL ”</a:t>
            </a:r>
            <a:r>
              <a:rPr lang="ro-RO" b="1" dirty="0"/>
              <a:t>ASCUNS</a:t>
            </a:r>
            <a:r>
              <a:rPr lang="ro-RO" dirty="0"/>
              <a:t>” ÎN BĂUTURILE RĂCORITOARE </a:t>
            </a:r>
            <a:r>
              <a:rPr lang="en-US" i="0" u="none" strike="noStrike" baseline="0" dirty="0"/>
              <a:t> </a:t>
            </a:r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6CC5026-1A4E-97C2-7F1B-DC45904F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642" y="1712886"/>
            <a:ext cx="6686203" cy="514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4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LICHIDE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>
            <a:noAutofit/>
          </a:bodyPr>
          <a:lstStyle/>
          <a:p>
            <a:r>
              <a:rPr lang="ro-RO" dirty="0">
                <a:effectLst/>
                <a:ea typeface="Calibri" panose="020F0502020204030204" pitchFamily="34" charset="0"/>
              </a:rPr>
              <a:t>Bea apă – cel puțin </a:t>
            </a:r>
            <a:r>
              <a:rPr lang="fr-FR" dirty="0">
                <a:effectLst/>
                <a:ea typeface="Calibri" panose="020F0502020204030204" pitchFamily="34" charset="0"/>
              </a:rPr>
              <a:t>4-5 </a:t>
            </a:r>
            <a:r>
              <a:rPr lang="fr-FR" dirty="0" err="1">
                <a:effectLst/>
                <a:ea typeface="Calibri" panose="020F0502020204030204" pitchFamily="34" charset="0"/>
              </a:rPr>
              <a:t>căni</a:t>
            </a:r>
            <a:r>
              <a:rPr lang="fr-FR" dirty="0">
                <a:effectLst/>
                <a:ea typeface="Calibri" panose="020F0502020204030204" pitchFamily="34" charset="0"/>
              </a:rPr>
              <a:t> </a:t>
            </a:r>
            <a:r>
              <a:rPr lang="ro-RO" dirty="0">
                <a:effectLst/>
                <a:ea typeface="Calibri" panose="020F0502020204030204" pitchFamily="34" charset="0"/>
              </a:rPr>
              <a:t>pe zi.</a:t>
            </a:r>
          </a:p>
          <a:p>
            <a:r>
              <a:rPr lang="ro-RO" dirty="0">
                <a:ea typeface="Calibri" panose="020F0502020204030204" pitchFamily="34" charset="0"/>
              </a:rPr>
              <a:t>Alege să bei ceai de plante, suc natural de fructe, dar nu foarte des</a:t>
            </a:r>
            <a:r>
              <a:rPr lang="ro-RO" dirty="0">
                <a:effectLst/>
                <a:ea typeface="Calibri" panose="020F0502020204030204" pitchFamily="34" charset="0"/>
              </a:rPr>
              <a:t> (o cană/zi)</a:t>
            </a:r>
          </a:p>
          <a:p>
            <a:r>
              <a:rPr lang="ro-RO" dirty="0"/>
              <a:t>Evită sucurile cu adaus de zahăr.</a:t>
            </a:r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pPr marL="0" indent="0">
              <a:buNone/>
            </a:pPr>
            <a:r>
              <a:rPr lang="ro-RO" sz="3200" b="1" dirty="0">
                <a:solidFill>
                  <a:srgbClr val="7030A0"/>
                </a:solidFill>
              </a:rPr>
              <a:t>DACĂ ÎȚI ESTE SETE, </a:t>
            </a:r>
            <a:r>
              <a:rPr lang="ro-RO" sz="4400" b="1" dirty="0">
                <a:solidFill>
                  <a:srgbClr val="7030A0"/>
                </a:solidFill>
              </a:rPr>
              <a:t>BEA APĂ, NU SUC</a:t>
            </a:r>
            <a:r>
              <a:rPr lang="ro-RO" sz="3200" b="1" dirty="0">
                <a:solidFill>
                  <a:srgbClr val="7030A0"/>
                </a:solidFill>
              </a:rPr>
              <a:t>!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4" name="Imagine 3" descr="Ce se întâmplă cu apă lăsată în pahar peste noapte - mituri și adevăruri explicate de medici |  adevarul.ro">
            <a:extLst>
              <a:ext uri="{FF2B5EF4-FFF2-40B4-BE49-F238E27FC236}">
                <a16:creationId xmlns:a16="http://schemas.microsoft.com/office/drawing/2014/main" id="{496032C6-F420-7A32-3A16-F58854922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2" y="1756805"/>
            <a:ext cx="5943600" cy="286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DBCC2E3B-B702-3FAF-94A9-001B02D31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26" y="4684232"/>
            <a:ext cx="1289215" cy="172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9802ADC1-B619-C009-5431-4B557590D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92" y="4684232"/>
            <a:ext cx="2809049" cy="157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88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85" y="0"/>
            <a:ext cx="10515600" cy="1325563"/>
          </a:xfrm>
        </p:spPr>
        <p:txBody>
          <a:bodyPr/>
          <a:lstStyle/>
          <a:p>
            <a:r>
              <a:rPr lang="ro-RO" dirty="0"/>
              <a:t>10 SFATURI CA SĂ CRESC MARE ȘI SĂNĂTOS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320" y="1121434"/>
            <a:ext cx="5989608" cy="5698839"/>
          </a:xfrm>
        </p:spPr>
        <p:txBody>
          <a:bodyPr/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mă spăl pe mâini înainte de fiecare masă,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iau micul dejun în fiecare dimineață,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mănânc aproximativ la aceleași ore (mic dejun, prânz, cină)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mestec bine alimentele,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iau masa cât de des împreună cu ceilalți membri ai familiei,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endParaRPr lang="ro-RO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49">
            <a:extLst>
              <a:ext uri="{FF2B5EF4-FFF2-40B4-BE49-F238E27FC236}">
                <a16:creationId xmlns:a16="http://schemas.microsoft.com/office/drawing/2014/main" id="{81CD49AA-33EC-564F-AD90-945E63631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10" y="5135619"/>
            <a:ext cx="2467610" cy="168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exploda Umed Recomandat mic dejun pentru copii de 1 an jumate fasole  Milimetru tigru">
            <a:extLst>
              <a:ext uri="{FF2B5EF4-FFF2-40B4-BE49-F238E27FC236}">
                <a16:creationId xmlns:a16="http://schemas.microsoft.com/office/drawing/2014/main" id="{07C04E48-1B00-709E-D7C8-4D25C616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29" y="2341047"/>
            <a:ext cx="2289709" cy="14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pălarea corectă a mâinilor: mituri distruse">
            <a:extLst>
              <a:ext uri="{FF2B5EF4-FFF2-40B4-BE49-F238E27FC236}">
                <a16:creationId xmlns:a16="http://schemas.microsoft.com/office/drawing/2014/main" id="{1EC7B4CE-4BE2-914C-585F-CB58AEF7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8" y="959099"/>
            <a:ext cx="2236307" cy="14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D08A89B2-5D46-354A-28D4-14DB63F4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81" y="3747536"/>
            <a:ext cx="21336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4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10 SFATURI CA SĂ CRESC MARE ȘI SĂNĂTOS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5151"/>
            <a:ext cx="5989608" cy="5237957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6. Să mănânc fructe și legume proaspete,</a:t>
            </a:r>
          </a:p>
          <a:p>
            <a:pPr marL="0" indent="0">
              <a:buNone/>
            </a:pPr>
            <a:r>
              <a:rPr lang="ro-RO" dirty="0"/>
              <a:t>7. Să mănânc zilnic alimente din toate grupele,</a:t>
            </a:r>
          </a:p>
          <a:p>
            <a:pPr marL="0" indent="0">
              <a:buNone/>
            </a:pPr>
            <a:r>
              <a:rPr lang="ro-RO" dirty="0"/>
              <a:t>8. Să evit excesul de grăsimi, zahăr și sare,</a:t>
            </a:r>
          </a:p>
          <a:p>
            <a:pPr marL="0" indent="0">
              <a:buNone/>
            </a:pPr>
            <a:r>
              <a:rPr lang="ro-RO" dirty="0"/>
              <a:t>9. Să înlocuiesc bomboanele, prăjiturile, ciocolata cu fructe,</a:t>
            </a:r>
          </a:p>
          <a:p>
            <a:pPr marL="0" indent="0">
              <a:buNone/>
            </a:pPr>
            <a:r>
              <a:rPr lang="ro-RO" dirty="0"/>
              <a:t>10.  Să fac mișcare cel puțin 60 de minute pe zi.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10" descr="fruits_vegetables_2_g">
            <a:extLst>
              <a:ext uri="{FF2B5EF4-FFF2-40B4-BE49-F238E27FC236}">
                <a16:creationId xmlns:a16="http://schemas.microsoft.com/office/drawing/2014/main" id="{DDBB18F0-0F31-763E-EFE9-5588D7A12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8" y="1525152"/>
            <a:ext cx="2254370" cy="150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1D51E987-DDD4-CE49-142A-B5C83C38B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61" y="2898475"/>
            <a:ext cx="3864633" cy="3864633"/>
          </a:xfrm>
          <a:prstGeom prst="rect">
            <a:avLst/>
          </a:prstGeom>
        </p:spPr>
      </p:pic>
      <p:pic>
        <p:nvPicPr>
          <p:cNvPr id="7" name="Picture 10" descr="Move Your Way: Physical Activity for Families | HealthySD.gov">
            <a:extLst>
              <a:ext uri="{FF2B5EF4-FFF2-40B4-BE49-F238E27FC236}">
                <a16:creationId xmlns:a16="http://schemas.microsoft.com/office/drawing/2014/main" id="{6DE6D2E9-76C4-5A09-179A-7A7FCE7BD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89" y="6053952"/>
            <a:ext cx="4761230" cy="598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90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GUSTAREA DE LA ȘCOALĂ:</a:t>
            </a:r>
            <a:endParaRPr lang="en-US" dirty="0"/>
          </a:p>
        </p:txBody>
      </p:sp>
      <p:pic>
        <p:nvPicPr>
          <p:cNvPr id="6146" name="Picture 2" descr="100 Lunch Box Ideas Your Kids Will Love">
            <a:extLst>
              <a:ext uri="{FF2B5EF4-FFF2-40B4-BE49-F238E27FC236}">
                <a16:creationId xmlns:a16="http://schemas.microsoft.com/office/drawing/2014/main" id="{0772D2E8-06F0-DA94-FF5B-4E19EBEF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54" y="2118519"/>
            <a:ext cx="6477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40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u este disponibilă nicio descriere pentru fotografie.">
            <a:extLst>
              <a:ext uri="{FF2B5EF4-FFF2-40B4-BE49-F238E27FC236}">
                <a16:creationId xmlns:a16="http://schemas.microsoft.com/office/drawing/2014/main" id="{1E7833E5-509F-0420-156E-680794ED74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6" b="11183"/>
          <a:stretch/>
        </p:blipFill>
        <p:spPr bwMode="auto">
          <a:xfrm>
            <a:off x="4882550" y="89501"/>
            <a:ext cx="6788989" cy="66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u 1">
            <a:extLst>
              <a:ext uri="{FF2B5EF4-FFF2-40B4-BE49-F238E27FC236}">
                <a16:creationId xmlns:a16="http://schemas.microsoft.com/office/drawing/2014/main" id="{354F44AD-D58B-852C-144C-904DBC1C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o-RO" dirty="0"/>
              <a:t>VITAMINE:</a:t>
            </a:r>
            <a:endParaRPr lang="en-US"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6E9D0D2F-7140-2476-BD71-0699E5A53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81" y="1966312"/>
            <a:ext cx="4645459" cy="30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99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9B5F4-586C-D7F6-EF2E-C0AD8A090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77" y="897147"/>
            <a:ext cx="8436633" cy="56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27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>
            <a:extLst>
              <a:ext uri="{FF2B5EF4-FFF2-40B4-BE49-F238E27FC236}">
                <a16:creationId xmlns:a16="http://schemas.microsoft.com/office/drawing/2014/main" id="{73E12166-15A5-F5A6-8C19-AE0ED994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245" y="2729840"/>
            <a:ext cx="4416725" cy="2703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>
                <a:solidFill>
                  <a:schemeClr val="accent2">
                    <a:lumMod val="75000"/>
                  </a:schemeClr>
                </a:solidFill>
              </a:rPr>
              <a:t>Să iau note mari !</a:t>
            </a:r>
          </a:p>
          <a:p>
            <a:pPr marL="0" indent="0">
              <a:buNone/>
            </a:pPr>
            <a:r>
              <a:rPr lang="ro-RO" sz="3600" dirty="0">
                <a:solidFill>
                  <a:schemeClr val="accent2">
                    <a:lumMod val="75000"/>
                  </a:schemeClr>
                </a:solidFill>
              </a:rPr>
              <a:t>Să mă joc mai mult !</a:t>
            </a:r>
          </a:p>
          <a:p>
            <a:pPr marL="0" indent="0">
              <a:buNone/>
            </a:pPr>
            <a:r>
              <a:rPr lang="ro-RO" sz="3600" dirty="0">
                <a:solidFill>
                  <a:schemeClr val="accent2">
                    <a:lumMod val="75000"/>
                  </a:schemeClr>
                </a:solidFill>
              </a:rPr>
              <a:t>Să am o viață fericită !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itlu 1">
            <a:extLst>
              <a:ext uri="{FF2B5EF4-FFF2-40B4-BE49-F238E27FC236}">
                <a16:creationId xmlns:a16="http://schemas.microsoft.com/office/drawing/2014/main" id="{EF29832D-0EF1-AD61-1331-9219E529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899963"/>
            <a:ext cx="10439400" cy="1325563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DACĂ MÂNÂNC SĂNĂTOS ȘI FAC MIȘCARE </a:t>
            </a: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VOI PUTEA</a:t>
            </a:r>
            <a:r>
              <a:rPr lang="ro-RO" dirty="0"/>
              <a:t>:</a:t>
            </a:r>
          </a:p>
        </p:txBody>
      </p:sp>
      <p:pic>
        <p:nvPicPr>
          <p:cNvPr id="9218" name="Picture 2" descr="Topo 36+ imagem beautiful happy family - br.thptnganamst.edu.vn">
            <a:extLst>
              <a:ext uri="{FF2B5EF4-FFF2-40B4-BE49-F238E27FC236}">
                <a16:creationId xmlns:a16="http://schemas.microsoft.com/office/drawing/2014/main" id="{38DEE739-B926-ABF7-294E-A82D5F42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9" y="2337759"/>
            <a:ext cx="7157567" cy="42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2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F2A4D40-DB5A-01E9-E1B5-30E6C357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/>
              <a:t>LEGUME ȘI FRUCTE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63D6B83F-F25A-BEDD-0C5F-1CE7296C1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825625"/>
            <a:ext cx="4953000" cy="4351338"/>
          </a:xfrm>
        </p:spPr>
        <p:txBody>
          <a:bodyPr/>
          <a:lstStyle/>
          <a:p>
            <a:r>
              <a:rPr lang="ro-RO" dirty="0"/>
              <a:t>Colorează-ți farfuria cu legume și fructe de sezon, dulci și delicioase.</a:t>
            </a:r>
          </a:p>
          <a:p>
            <a:r>
              <a:rPr lang="ro-RO" dirty="0"/>
              <a:t>Încearcă legumele și fructele de la verde închis, cum este spanacul, mărul  până la portocaliu, cum sunt morcovii, portocalele.</a:t>
            </a:r>
          </a:p>
          <a:p>
            <a:endParaRPr lang="en-US" dirty="0"/>
          </a:p>
        </p:txBody>
      </p:sp>
      <p:pic>
        <p:nvPicPr>
          <p:cNvPr id="4" name="Picture 25" descr="de ce sa mananci legume la fiecare masa">
            <a:extLst>
              <a:ext uri="{FF2B5EF4-FFF2-40B4-BE49-F238E27FC236}">
                <a16:creationId xmlns:a16="http://schemas.microsoft.com/office/drawing/2014/main" id="{DB35EA42-E5E2-AE1F-BD9D-48F7245D8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" y="1617786"/>
            <a:ext cx="6310862" cy="420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49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LEGUME ȘI FRUCTE 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725226" cy="4351338"/>
          </a:xfrm>
        </p:spPr>
        <p:txBody>
          <a:bodyPr/>
          <a:lstStyle/>
          <a:p>
            <a:r>
              <a:rPr lang="ro-RO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 PORȚII DE LEGUME ȘI FRUCTE 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( 350 g). </a:t>
            </a:r>
            <a:endParaRPr lang="ro-RO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măr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banană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zmeură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cireșe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tocate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suc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zahăr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legume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crude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rase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gătite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uscate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TricksfuerGemuese_5-am-Tag">
            <a:extLst>
              <a:ext uri="{FF2B5EF4-FFF2-40B4-BE49-F238E27FC236}">
                <a16:creationId xmlns:a16="http://schemas.microsoft.com/office/drawing/2014/main" id="{9E56BCD0-E668-BC41-1D13-D24B3294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2" y="1690688"/>
            <a:ext cx="5428120" cy="4116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50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52" y="934390"/>
            <a:ext cx="4744416" cy="590762"/>
          </a:xfrm>
        </p:spPr>
        <p:txBody>
          <a:bodyPr>
            <a:normAutofit fontScale="90000"/>
          </a:bodyPr>
          <a:lstStyle/>
          <a:p>
            <a:pPr algn="ctr"/>
            <a:r>
              <a:rPr lang="ro-RO" dirty="0"/>
              <a:t>CEREALE 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934" y="1690688"/>
            <a:ext cx="5645066" cy="4351338"/>
          </a:xfrm>
        </p:spPr>
        <p:txBody>
          <a:bodyPr/>
          <a:lstStyle/>
          <a:p>
            <a:endParaRPr lang="ro-RO" dirty="0"/>
          </a:p>
          <a:p>
            <a:endParaRPr lang="ro-RO" dirty="0"/>
          </a:p>
          <a:p>
            <a:r>
              <a:rPr lang="ro-RO" dirty="0"/>
              <a:t>Începe ziua inteligent, mâncând cereale</a:t>
            </a:r>
          </a:p>
          <a:p>
            <a:r>
              <a:rPr lang="ro-RO" dirty="0"/>
              <a:t>Mănâncă mai ales cereale integrale</a:t>
            </a:r>
          </a:p>
          <a:p>
            <a:endParaRPr lang="en-US" dirty="0"/>
          </a:p>
        </p:txBody>
      </p:sp>
      <p:pic>
        <p:nvPicPr>
          <p:cNvPr id="4" name="Picture 3" descr="0929">
            <a:extLst>
              <a:ext uri="{FF2B5EF4-FFF2-40B4-BE49-F238E27FC236}">
                <a16:creationId xmlns:a16="http://schemas.microsoft.com/office/drawing/2014/main" id="{E9FB5AAD-5A40-D869-5160-35902DD5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0" y="1854679"/>
            <a:ext cx="2652903" cy="177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muesli">
            <a:extLst>
              <a:ext uri="{FF2B5EF4-FFF2-40B4-BE49-F238E27FC236}">
                <a16:creationId xmlns:a16="http://schemas.microsoft.com/office/drawing/2014/main" id="{1E3BDA8B-D8DD-DEC9-F7F0-290C7D09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1" y="3961983"/>
            <a:ext cx="2773392" cy="20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45_painea%20graham">
            <a:extLst>
              <a:ext uri="{FF2B5EF4-FFF2-40B4-BE49-F238E27FC236}">
                <a16:creationId xmlns:a16="http://schemas.microsoft.com/office/drawing/2014/main" id="{28E08B9D-80AC-63A4-F02A-8F1E743E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43" y="1820698"/>
            <a:ext cx="2773392" cy="18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b6-brown-rice-lg">
            <a:extLst>
              <a:ext uri="{FF2B5EF4-FFF2-40B4-BE49-F238E27FC236}">
                <a16:creationId xmlns:a16="http://schemas.microsoft.com/office/drawing/2014/main" id="{076AA91E-EC68-23A6-0CED-E6AF0584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1" y="3967133"/>
            <a:ext cx="2650510" cy="207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46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CEREALE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/>
          <a:lstStyle/>
          <a:p>
            <a:endParaRPr lang="ro-RO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 PORȚII DE CEREALE 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dirty="0"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inimum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21 g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cereale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integrale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o-RO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felie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pâine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orez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paste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fierte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fulgi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cereale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7" name="Imagine 1">
            <a:extLst>
              <a:ext uri="{FF2B5EF4-FFF2-40B4-BE49-F238E27FC236}">
                <a16:creationId xmlns:a16="http://schemas.microsoft.com/office/drawing/2014/main" id="{AE5A416B-47B0-4470-28F8-B73A5695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31" y="1514930"/>
            <a:ext cx="1691981" cy="16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ine 2">
            <a:extLst>
              <a:ext uri="{FF2B5EF4-FFF2-40B4-BE49-F238E27FC236}">
                <a16:creationId xmlns:a16="http://schemas.microsoft.com/office/drawing/2014/main" id="{A8C9A226-068B-C33C-2325-95D1D51F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12" y="2754313"/>
            <a:ext cx="2214002" cy="20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ine 3">
            <a:extLst>
              <a:ext uri="{FF2B5EF4-FFF2-40B4-BE49-F238E27FC236}">
                <a16:creationId xmlns:a16="http://schemas.microsoft.com/office/drawing/2014/main" id="{A9D9C970-A457-D2CC-BD1D-CDB38F62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94" y="4771293"/>
            <a:ext cx="1979819" cy="17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E2635EF-9EF5-F6E8-2DE8-E88BE3F3E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536" y="1428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9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LAPTE ȘI PRODUSE LACTATE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Laptele și produsele lactate (iaurt, chefir, </a:t>
            </a:r>
            <a:r>
              <a:rPr lang="ro-RO" dirty="0" err="1"/>
              <a:t>sana</a:t>
            </a:r>
            <a:r>
              <a:rPr lang="ro-RO" dirty="0"/>
              <a:t>, unt, smântână, brânză)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sunt foarte bogate în calciu,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ne întăresc oasele și dinții,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ne fac mai rezistenți la boli,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ne ajută să creștem mari</a:t>
            </a:r>
            <a:endParaRPr lang="en-US" dirty="0"/>
          </a:p>
        </p:txBody>
      </p:sp>
      <p:pic>
        <p:nvPicPr>
          <p:cNvPr id="6" name="Picture 7" descr="milch-kaese">
            <a:extLst>
              <a:ext uri="{FF2B5EF4-FFF2-40B4-BE49-F238E27FC236}">
                <a16:creationId xmlns:a16="http://schemas.microsoft.com/office/drawing/2014/main" id="{88BEB521-F52A-14F9-5BDD-AAB479D2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1" y="1595887"/>
            <a:ext cx="4382218" cy="413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3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LAPTE ȘI PRODUSE LACTATE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/>
          <a:lstStyle/>
          <a:p>
            <a:r>
              <a:rPr lang="ro-RO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 ½ PORȚII DE LAPTE ȘI PRODUSE LACTATE. </a:t>
            </a:r>
            <a:endParaRPr lang="ro-RO" b="1" dirty="0">
              <a:solidFill>
                <a:schemeClr val="accent1">
                  <a:lumMod val="7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lapte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brânză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vaci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semidegresată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40 mg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brânză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procesată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cât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cutie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chibrituri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10" descr="yoghurt070806_228x292">
            <a:extLst>
              <a:ext uri="{FF2B5EF4-FFF2-40B4-BE49-F238E27FC236}">
                <a16:creationId xmlns:a16="http://schemas.microsoft.com/office/drawing/2014/main" id="{84D4102D-F1B9-8BB5-4B0F-01E45DE1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52" y="1501122"/>
            <a:ext cx="2475960" cy="316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telemea">
            <a:extLst>
              <a:ext uri="{FF2B5EF4-FFF2-40B4-BE49-F238E27FC236}">
                <a16:creationId xmlns:a16="http://schemas.microsoft.com/office/drawing/2014/main" id="{2265E739-4938-BEB2-964B-E85E5EB4F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62" y="4734602"/>
            <a:ext cx="2583612" cy="19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cottage-cheese">
            <a:extLst>
              <a:ext uri="{FF2B5EF4-FFF2-40B4-BE49-F238E27FC236}">
                <a16:creationId xmlns:a16="http://schemas.microsoft.com/office/drawing/2014/main" id="{918E1E1A-3C5C-B7A7-F5BD-36206446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50" y="1886162"/>
            <a:ext cx="2475959" cy="2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82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ALIMENTE </a:t>
            </a:r>
            <a:r>
              <a:rPr lang="ro-RO" dirty="0">
                <a:ea typeface="Times New Roman" panose="02020603050405020304" pitchFamily="18" charset="0"/>
                <a:cs typeface="Times New Roman" panose="02020603050405020304" pitchFamily="18" charset="0"/>
              </a:rPr>
              <a:t>CE CONȚIN </a:t>
            </a:r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ro-RO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>
            <a:normAutofit fontScale="92500" lnSpcReduction="10000"/>
          </a:bodyPr>
          <a:lstStyle/>
          <a:p>
            <a:r>
              <a:rPr lang="ro-RO" altLang="en-US" sz="3000" dirty="0"/>
              <a:t>Mănâncă mai ales carne albă (pui, curcan, pește), mai rar carne roșie (porc, vită)</a:t>
            </a:r>
          </a:p>
          <a:p>
            <a:r>
              <a:rPr lang="ro-RO" altLang="en-US" sz="3000" dirty="0"/>
              <a:t>Carnea să fie gătită la cuptor, grătar sau fiartă, mai rar prăjită</a:t>
            </a:r>
          </a:p>
          <a:p>
            <a:r>
              <a:rPr lang="ro-RO" altLang="en-US" sz="3000" dirty="0"/>
              <a:t>Nucile, semințele, alunele sunt surse importante de proteine</a:t>
            </a:r>
          </a:p>
          <a:p>
            <a:r>
              <a:rPr lang="ro-RO" altLang="en-US" sz="3000" dirty="0"/>
              <a:t>Leguminoasele (fasole, mazăre, năut, soia, etc) sunt proteine vegetale</a:t>
            </a:r>
          </a:p>
          <a:p>
            <a:r>
              <a:rPr lang="ro-RO" altLang="en-US" sz="3000" dirty="0"/>
              <a:t>Ouăle conțin multe substanțe nutritive</a:t>
            </a:r>
          </a:p>
          <a:p>
            <a:endParaRPr lang="ro-RO" altLang="en-US" b="1" dirty="0">
              <a:solidFill>
                <a:srgbClr val="EF2A03"/>
              </a:solidFill>
            </a:endParaRPr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873A12C1-922E-8757-FB45-6E7DD11CA6E6}"/>
              </a:ext>
            </a:extLst>
          </p:cNvPr>
          <p:cNvSpPr txBox="1"/>
          <p:nvPr/>
        </p:nvSpPr>
        <p:spPr>
          <a:xfrm>
            <a:off x="3419018" y="4137603"/>
            <a:ext cx="6154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80" name="Picture 9" descr="050114_rfoster_mp_dt_food_eggs5">
            <a:extLst>
              <a:ext uri="{FF2B5EF4-FFF2-40B4-BE49-F238E27FC236}">
                <a16:creationId xmlns:a16="http://schemas.microsoft.com/office/drawing/2014/main" id="{EDB72193-D47B-548D-BBB6-89BD3CD8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70" y="5253061"/>
            <a:ext cx="1734991" cy="140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90589C6-53FC-EF76-CE5E-33078F07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02589" y="20232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4E43E8-A8AB-BCE6-FEB3-24CECFDAD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02589" y="24804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22" descr="1760">
            <a:extLst>
              <a:ext uri="{FF2B5EF4-FFF2-40B4-BE49-F238E27FC236}">
                <a16:creationId xmlns:a16="http://schemas.microsoft.com/office/drawing/2014/main" id="{4A4BDB3A-67CF-A56A-F294-A49E9E66C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4" y="4724202"/>
            <a:ext cx="2195242" cy="219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7F709F06-6D74-A40D-D9C0-773B2A999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17" y="1457864"/>
            <a:ext cx="4759476" cy="35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9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ALIMENTE </a:t>
            </a:r>
            <a:r>
              <a:rPr lang="ro-RO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 CONȚIN </a:t>
            </a:r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ro-RO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719630"/>
            <a:ext cx="5989608" cy="4351338"/>
          </a:xfrm>
        </p:spPr>
        <p:txBody>
          <a:bodyPr/>
          <a:lstStyle/>
          <a:p>
            <a:r>
              <a:rPr lang="ro-RO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3-4 PORȚII DE ALIMENTE PROTEICE 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(120-150 g). </a:t>
            </a:r>
            <a:endParaRPr lang="ro-RO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30 g carne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slabă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pui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pește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gătite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 ou, 1/4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fasole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boabe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mazăre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linte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soia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15 g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nuci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semințe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15" descr="Fischgericht-200">
            <a:extLst>
              <a:ext uri="{FF2B5EF4-FFF2-40B4-BE49-F238E27FC236}">
                <a16:creationId xmlns:a16="http://schemas.microsoft.com/office/drawing/2014/main" id="{FA7B5003-5E92-74B6-12B8-B8477897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43" y="2819190"/>
            <a:ext cx="1623814" cy="162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ico_17">
            <a:extLst>
              <a:ext uri="{FF2B5EF4-FFF2-40B4-BE49-F238E27FC236}">
                <a16:creationId xmlns:a16="http://schemas.microsoft.com/office/drawing/2014/main" id="{3B738AC6-17B1-38AC-C581-9F9646E0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43" y="4337538"/>
            <a:ext cx="162381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22275382_1">
            <a:extLst>
              <a:ext uri="{FF2B5EF4-FFF2-40B4-BE49-F238E27FC236}">
                <a16:creationId xmlns:a16="http://schemas.microsoft.com/office/drawing/2014/main" id="{16B84739-F7DA-A548-A312-F1F7819D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1854749"/>
            <a:ext cx="1715049" cy="17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halloween-pumpkin">
            <a:extLst>
              <a:ext uri="{FF2B5EF4-FFF2-40B4-BE49-F238E27FC236}">
                <a16:creationId xmlns:a16="http://schemas.microsoft.com/office/drawing/2014/main" id="{E8E63CA0-A66B-F34B-39BD-23572362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5" y="161324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walnusse">
            <a:extLst>
              <a:ext uri="{FF2B5EF4-FFF2-40B4-BE49-F238E27FC236}">
                <a16:creationId xmlns:a16="http://schemas.microsoft.com/office/drawing/2014/main" id="{89A5EDA2-AB3B-BC27-EA55-D7480AE7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45" y="3751261"/>
            <a:ext cx="2650563" cy="176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81939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681</Words>
  <Application>Microsoft Office PowerPoint</Application>
  <PresentationFormat>Widescreen</PresentationFormat>
  <Paragraphs>74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Wingdings</vt:lpstr>
      <vt:lpstr>Temă Office</vt:lpstr>
      <vt:lpstr>“Farfuria colorată, sănătoasă și bogată” </vt:lpstr>
      <vt:lpstr>LEGUME ȘI FRUCTE</vt:lpstr>
      <vt:lpstr>LEGUME ȘI FRUCTE </vt:lpstr>
      <vt:lpstr>CEREALE </vt:lpstr>
      <vt:lpstr>CEREALE</vt:lpstr>
      <vt:lpstr>LAPTE ȘI PRODUSE LACTATE</vt:lpstr>
      <vt:lpstr>LAPTE ȘI PRODUSE LACTATE</vt:lpstr>
      <vt:lpstr>ALIMENTE CE CONȚIN PROTEINE</vt:lpstr>
      <vt:lpstr>ALIMENTE CE CONȚIN PROTEINE</vt:lpstr>
      <vt:lpstr>GRĂSIMI</vt:lpstr>
      <vt:lpstr>  EVITĂ GRĂSIMILE "ASCUNSE" ÎN MEZELURI, DULCIURI, FAST FOOD ȘI SEMIPREPARATE. </vt:lpstr>
      <vt:lpstr> EVITĂ ZAHĂRUL ”ASCUNS” ÎN BĂUTURILE RĂCORITOARE  </vt:lpstr>
      <vt:lpstr>LICHIDE</vt:lpstr>
      <vt:lpstr>10 SFATURI CA SĂ CRESC MARE ȘI SĂNĂTOS</vt:lpstr>
      <vt:lpstr>10 SFATURI CA SĂ CRESC MARE ȘI SĂNĂTOS</vt:lpstr>
      <vt:lpstr>GUSTAREA DE LA ȘCOALĂ:</vt:lpstr>
      <vt:lpstr>VITAMINE:</vt:lpstr>
      <vt:lpstr>PowerPoint Presentation</vt:lpstr>
      <vt:lpstr>DACĂ MÂNÂNC SĂNĂTOS ȘI FAC MIȘCARE VOI PUTEA: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Ioana CSPS</dc:creator>
  <cp:lastModifiedBy>Marius Marginean</cp:lastModifiedBy>
  <cp:revision>9</cp:revision>
  <dcterms:created xsi:type="dcterms:W3CDTF">2023-10-17T08:40:27Z</dcterms:created>
  <dcterms:modified xsi:type="dcterms:W3CDTF">2023-11-07T09:36:45Z</dcterms:modified>
</cp:coreProperties>
</file>